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5" autoAdjust="0"/>
    <p:restoredTop sz="94660"/>
  </p:normalViewPr>
  <p:slideViewPr>
    <p:cSldViewPr snapToGrid="0">
      <p:cViewPr varScale="1">
        <p:scale>
          <a:sx n="106" d="100"/>
          <a:sy n="106" d="100"/>
        </p:scale>
        <p:origin x="199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dia Bebb" userId="2d2394fe-32cf-4d1d-a3e5-21092398a5a4" providerId="ADAL" clId="{83B2D71B-7FB8-4B5E-AA28-5417B8953A18}"/>
    <pc:docChg chg="custSel modSld">
      <pc:chgData name="India Bebb" userId="2d2394fe-32cf-4d1d-a3e5-21092398a5a4" providerId="ADAL" clId="{83B2D71B-7FB8-4B5E-AA28-5417B8953A18}" dt="2026-01-26T16:16:47.329" v="111" actId="20577"/>
      <pc:docMkLst>
        <pc:docMk/>
      </pc:docMkLst>
      <pc:sldChg chg="modSp mod">
        <pc:chgData name="India Bebb" userId="2d2394fe-32cf-4d1d-a3e5-21092398a5a4" providerId="ADAL" clId="{83B2D71B-7FB8-4B5E-AA28-5417B8953A18}" dt="2026-01-26T16:16:47.329" v="111" actId="20577"/>
        <pc:sldMkLst>
          <pc:docMk/>
          <pc:sldMk cId="344538740" sldId="256"/>
        </pc:sldMkLst>
        <pc:spChg chg="mod">
          <ac:chgData name="India Bebb" userId="2d2394fe-32cf-4d1d-a3e5-21092398a5a4" providerId="ADAL" clId="{83B2D71B-7FB8-4B5E-AA28-5417B8953A18}" dt="2026-01-26T16:16:47.329" v="111" actId="20577"/>
          <ac:spMkLst>
            <pc:docMk/>
            <pc:sldMk cId="344538740" sldId="256"/>
            <ac:spMk id="22" creationId="{1F2069B2-9533-BA26-F385-BBE188896930}"/>
          </ac:spMkLst>
        </pc:spChg>
        <pc:spChg chg="mod">
          <ac:chgData name="India Bebb" userId="2d2394fe-32cf-4d1d-a3e5-21092398a5a4" providerId="ADAL" clId="{83B2D71B-7FB8-4B5E-AA28-5417B8953A18}" dt="2026-01-26T16:16:01.606" v="23" actId="20577"/>
          <ac:spMkLst>
            <pc:docMk/>
            <pc:sldMk cId="344538740" sldId="256"/>
            <ac:spMk id="23" creationId="{8FAFDA10-E370-DD77-99CD-D475C49B019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993CCE-56AE-472F-BC25-830C1FDCEDD8}" type="datetimeFigureOut">
              <a:rPr lang="en-GB" smtClean="0"/>
              <a:t>26/01/2026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2479611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993CCE-56AE-472F-BC25-830C1FDCEDD8}" type="datetimeFigureOut">
              <a:rPr lang="en-GB" smtClean="0"/>
              <a:t>26/01/2026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779141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93CCE-56AE-472F-BC25-830C1FDCEDD8}" type="datetimeFigureOut">
              <a:rPr lang="en-GB" smtClean="0"/>
              <a:t>26/01/2026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959760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993CCE-56AE-472F-BC25-830C1FDCEDD8}" type="datetimeFigureOut">
              <a:rPr lang="en-GB" smtClean="0"/>
              <a:t>26/01/2026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2480262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993CCE-56AE-472F-BC25-830C1FDCEDD8}" type="datetimeFigureOut">
              <a:rPr lang="en-GB" smtClean="0"/>
              <a:t>26/01/2026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3477097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993CCE-56AE-472F-BC25-830C1FDCEDD8}" type="datetimeFigureOut">
              <a:rPr lang="en-GB" smtClean="0"/>
              <a:t>26/01/2026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204377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93CCE-56AE-472F-BC25-830C1FDCEDD8}" type="datetimeFigureOut">
              <a:rPr lang="en-GB" smtClean="0"/>
              <a:t>26/01/2026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3429084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4993CCE-56AE-472F-BC25-830C1FDCEDD8}" type="datetimeFigureOut">
              <a:rPr lang="en-GB" smtClean="0"/>
              <a:t>26/01/2026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24837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4993CCE-56AE-472F-BC25-830C1FDCEDD8}" type="datetimeFigureOut">
              <a:rPr lang="en-GB" smtClean="0"/>
              <a:t>26/01/2026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2139446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993CCE-56AE-472F-BC25-830C1FDCEDD8}" type="datetimeFigureOut">
              <a:rPr lang="en-GB" smtClean="0"/>
              <a:t>26/01/2026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3348796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993CCE-56AE-472F-BC25-830C1FDCEDD8}" type="datetimeFigureOut">
              <a:rPr lang="en-GB" smtClean="0"/>
              <a:t>26/01/2026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DBDF54-E1EE-497F-A1B5-5FEC1F08B917}" type="slidenum">
              <a:rPr lang="en-GB" smtClean="0"/>
              <a:t>‹#›</a:t>
            </a:fld>
            <a:endParaRPr lang="en-GB"/>
          </a:p>
        </p:txBody>
      </p:sp>
    </p:spTree>
    <p:extLst>
      <p:ext uri="{BB962C8B-B14F-4D97-AF65-F5344CB8AC3E}">
        <p14:creationId xmlns:p14="http://schemas.microsoft.com/office/powerpoint/2010/main" val="355352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E4993CCE-56AE-472F-BC25-830C1FDCEDD8}" type="datetimeFigureOut">
              <a:rPr lang="en-GB" smtClean="0"/>
              <a:t>26/01/2026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0DBDF54-E1EE-497F-A1B5-5FEC1F08B917}" type="slidenum">
              <a:rPr lang="en-GB" smtClean="0"/>
              <a:t>‹#›</a:t>
            </a:fld>
            <a:endParaRPr lang="en-GB"/>
          </a:p>
        </p:txBody>
      </p:sp>
    </p:spTree>
    <p:extLst>
      <p:ext uri="{BB962C8B-B14F-4D97-AF65-F5344CB8AC3E}">
        <p14:creationId xmlns:p14="http://schemas.microsoft.com/office/powerpoint/2010/main" val="19823490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ilippamudd@fmx.co.uk"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A92382-13E7-AC9F-BC66-ED5A826646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7500730" cy="932536"/>
          </a:xfrm>
          <a:prstGeom prst="rect">
            <a:avLst/>
          </a:prstGeom>
        </p:spPr>
      </p:pic>
      <p:grpSp>
        <p:nvGrpSpPr>
          <p:cNvPr id="24" name="Group 23">
            <a:extLst>
              <a:ext uri="{FF2B5EF4-FFF2-40B4-BE49-F238E27FC236}">
                <a16:creationId xmlns:a16="http://schemas.microsoft.com/office/drawing/2014/main" id="{ADB7E1A4-F0D6-3358-8A3F-FE70AFB88B42}"/>
              </a:ext>
            </a:extLst>
          </p:cNvPr>
          <p:cNvGrpSpPr/>
          <p:nvPr/>
        </p:nvGrpSpPr>
        <p:grpSpPr>
          <a:xfrm>
            <a:off x="0" y="9099039"/>
            <a:ext cx="6859778" cy="812165"/>
            <a:chOff x="0" y="9099039"/>
            <a:chExt cx="6859778" cy="812165"/>
          </a:xfrm>
        </p:grpSpPr>
        <p:sp>
          <p:nvSpPr>
            <p:cNvPr id="5" name="Rectangle 4">
              <a:extLst>
                <a:ext uri="{FF2B5EF4-FFF2-40B4-BE49-F238E27FC236}">
                  <a16:creationId xmlns:a16="http://schemas.microsoft.com/office/drawing/2014/main" id="{D1E0DE35-2353-F265-F9D2-7AD50407AA0E}"/>
                </a:ext>
              </a:extLst>
            </p:cNvPr>
            <p:cNvSpPr>
              <a:spLocks noChangeArrowheads="1"/>
            </p:cNvSpPr>
            <p:nvPr/>
          </p:nvSpPr>
          <p:spPr bwMode="auto">
            <a:xfrm>
              <a:off x="0" y="9099039"/>
              <a:ext cx="6858000" cy="812165"/>
            </a:xfrm>
            <a:prstGeom prst="rect">
              <a:avLst/>
            </a:prstGeom>
            <a:solidFill>
              <a:srgbClr val="E7EAEE"/>
            </a:solidFill>
            <a:ln>
              <a:noFill/>
            </a:ln>
          </p:spPr>
          <p:txBody>
            <a:bodyPr rot="0" vert="horz" wrap="square" lIns="91440" tIns="45720" rIns="91440" bIns="45720" anchor="t" anchorCtr="0" upright="1">
              <a:noAutofit/>
            </a:bodyPr>
            <a:lstStyle/>
            <a:p>
              <a:endParaRPr lang="en-GB"/>
            </a:p>
          </p:txBody>
        </p:sp>
        <p:sp>
          <p:nvSpPr>
            <p:cNvPr id="6" name="Text Box 4">
              <a:extLst>
                <a:ext uri="{FF2B5EF4-FFF2-40B4-BE49-F238E27FC236}">
                  <a16:creationId xmlns:a16="http://schemas.microsoft.com/office/drawing/2014/main" id="{1E002CD1-C646-0B72-6E6B-718A70F5313E}"/>
                </a:ext>
              </a:extLst>
            </p:cNvPr>
            <p:cNvSpPr txBox="1">
              <a:spLocks noChangeArrowheads="1"/>
            </p:cNvSpPr>
            <p:nvPr/>
          </p:nvSpPr>
          <p:spPr bwMode="auto">
            <a:xfrm>
              <a:off x="4215973" y="9277474"/>
              <a:ext cx="257111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r">
                <a:lnSpc>
                  <a:spcPct val="115000"/>
                </a:lnSpc>
                <a:spcAft>
                  <a:spcPts val="1000"/>
                </a:spcAft>
              </a:pPr>
              <a:r>
                <a:rPr lang="en-GB" sz="750" dirty="0">
                  <a:solidFill>
                    <a:srgbClr val="002540"/>
                  </a:solidFill>
                  <a:effectLst/>
                  <a:latin typeface="Arial" panose="020B0604020202020204" pitchFamily="34" charset="0"/>
                  <a:ea typeface="Calibri" panose="020F0502020204030204" pitchFamily="34" charset="0"/>
                  <a:cs typeface="Times New Roman" panose="02020603050405020304" pitchFamily="18" charset="0"/>
                </a:rPr>
                <a:t>4</a:t>
              </a:r>
              <a:r>
                <a:rPr lang="en-GB" sz="750" baseline="30000" dirty="0">
                  <a:solidFill>
                    <a:srgbClr val="002540"/>
                  </a:solidFill>
                  <a:effectLst/>
                  <a:latin typeface="Arial" panose="020B0604020202020204" pitchFamily="34" charset="0"/>
                  <a:ea typeface="Calibri" panose="020F0502020204030204" pitchFamily="34" charset="0"/>
                  <a:cs typeface="Times New Roman" panose="02020603050405020304" pitchFamily="18" charset="0"/>
                </a:rPr>
                <a:t>th</a:t>
              </a:r>
              <a:r>
                <a:rPr lang="en-GB" sz="750" dirty="0">
                  <a:solidFill>
                    <a:srgbClr val="002540"/>
                  </a:solidFill>
                  <a:effectLst/>
                  <a:latin typeface="Arial" panose="020B0604020202020204" pitchFamily="34" charset="0"/>
                  <a:ea typeface="Calibri" panose="020F0502020204030204" pitchFamily="34" charset="0"/>
                  <a:cs typeface="Times New Roman" panose="02020603050405020304" pitchFamily="18" charset="0"/>
                </a:rPr>
                <a:t> Floor, 41-43 Maddox Street, London, W1S 2PD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5">
              <a:extLst>
                <a:ext uri="{FF2B5EF4-FFF2-40B4-BE49-F238E27FC236}">
                  <a16:creationId xmlns:a16="http://schemas.microsoft.com/office/drawing/2014/main" id="{8129CEFC-F52E-2D1C-4958-1F5392F99A76}"/>
                </a:ext>
              </a:extLst>
            </p:cNvPr>
            <p:cNvSpPr txBox="1">
              <a:spLocks noChangeArrowheads="1"/>
            </p:cNvSpPr>
            <p:nvPr/>
          </p:nvSpPr>
          <p:spPr bwMode="auto">
            <a:xfrm>
              <a:off x="53548" y="9244454"/>
              <a:ext cx="3836035" cy="457200"/>
            </a:xfrm>
            <a:prstGeom prst="rect">
              <a:avLst/>
            </a:prstGeom>
            <a:noFill/>
            <a:ln>
              <a:noFill/>
            </a:ln>
          </p:spPr>
          <p:txBody>
            <a:bodyPr rot="0" vert="horz" wrap="square" lIns="91440" tIns="45720" rIns="91440" bIns="45720" anchor="t" anchorCtr="0" upright="1">
              <a:noAutofit/>
            </a:bodyPr>
            <a:lstStyle/>
            <a:p>
              <a:pPr algn="just">
                <a:lnSpc>
                  <a:spcPct val="115000"/>
                </a:lnSpc>
                <a:spcAft>
                  <a:spcPts val="1000"/>
                </a:spcAft>
              </a:pPr>
              <a:r>
                <a:rPr lang="en-GB" sz="400" dirty="0">
                  <a:solidFill>
                    <a:srgbClr val="002540"/>
                  </a:solidFill>
                  <a:effectLst/>
                  <a:latin typeface="Helvetica" panose="020B0604020202020204" pitchFamily="34" charset="0"/>
                  <a:ea typeface="Calibri" panose="020F0502020204030204" pitchFamily="34" charset="0"/>
                  <a:cs typeface="Arial" panose="020B0604020202020204" pitchFamily="34" charset="0"/>
                </a:rPr>
                <a:t>FMX for themselves and for the vendors or lessors of this property whose agents they are give notices that: (</a:t>
              </a:r>
              <a:r>
                <a:rPr lang="en-GB" sz="400" dirty="0" err="1">
                  <a:solidFill>
                    <a:srgbClr val="002540"/>
                  </a:solidFill>
                  <a:effectLst/>
                  <a:latin typeface="Helvetica" panose="020B0604020202020204" pitchFamily="34" charset="0"/>
                  <a:ea typeface="Calibri" panose="020F0502020204030204" pitchFamily="34" charset="0"/>
                  <a:cs typeface="Arial" panose="020B0604020202020204" pitchFamily="34" charset="0"/>
                </a:rPr>
                <a:t>i</a:t>
              </a:r>
              <a:r>
                <a:rPr lang="en-GB" sz="400" dirty="0">
                  <a:solidFill>
                    <a:srgbClr val="002540"/>
                  </a:solidFill>
                  <a:effectLst/>
                  <a:latin typeface="Helvetica" panose="020B0604020202020204" pitchFamily="34" charset="0"/>
                  <a:ea typeface="Calibri" panose="020F0502020204030204" pitchFamily="34" charset="0"/>
                  <a:cs typeface="Arial" panose="020B0604020202020204" pitchFamily="34" charset="0"/>
                </a:rPr>
                <a:t>) The particulars are set out as a general outline only for the guidance of intending purchasers or lessees, and do not constitute, nor constitute part of, an offer or contract; (ii) All descriptions, dimensions, references to condition and necessary permission for the use and occupation, and other details are given in good faith and are believed to be correct, but intending purchasers or tenants should not rely on them as statements or representations of fact, but must satisfy themselves by inspection or otherwise as to the correctness of each of them; (iii) No person in the employment of MMX Retail has any authority to make or give any representation or warranty whatsoever in relation to this property.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1447800" algn="just">
                <a:lnSpc>
                  <a:spcPct val="115000"/>
                </a:lnSpc>
                <a:spcAft>
                  <a:spcPts val="1000"/>
                </a:spcAft>
              </a:pPr>
              <a:r>
                <a:rPr lang="en-GB" sz="400" dirty="0">
                  <a:solidFill>
                    <a:srgbClr val="00254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1447800">
                <a:lnSpc>
                  <a:spcPct val="115000"/>
                </a:lnSpc>
                <a:spcAft>
                  <a:spcPts val="1000"/>
                </a:spcAft>
              </a:pPr>
              <a:r>
                <a:rPr lang="en-GB" sz="1100" dirty="0">
                  <a:solidFill>
                    <a:srgbClr val="00254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a:extLst>
                <a:ext uri="{FF2B5EF4-FFF2-40B4-BE49-F238E27FC236}">
                  <a16:creationId xmlns:a16="http://schemas.microsoft.com/office/drawing/2014/main" id="{258E8EA7-63F5-F80C-B073-3E57D3D815BE}"/>
                </a:ext>
              </a:extLst>
            </p:cNvPr>
            <p:cNvSpPr txBox="1">
              <a:spLocks noChangeArrowheads="1"/>
            </p:cNvSpPr>
            <p:nvPr/>
          </p:nvSpPr>
          <p:spPr bwMode="auto">
            <a:xfrm>
              <a:off x="5315793" y="9422889"/>
              <a:ext cx="1470660" cy="237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lgn="r">
                <a:lnSpc>
                  <a:spcPct val="115000"/>
                </a:lnSpc>
                <a:spcAft>
                  <a:spcPts val="1000"/>
                </a:spcAft>
              </a:pPr>
              <a:r>
                <a:rPr lang="en-GB" sz="1000" b="1" dirty="0">
                  <a:solidFill>
                    <a:srgbClr val="002540"/>
                  </a:solidFill>
                  <a:effectLst/>
                  <a:latin typeface="Arial" panose="020B0604020202020204" pitchFamily="34" charset="0"/>
                  <a:ea typeface="Calibri" panose="020F0502020204030204" pitchFamily="34" charset="0"/>
                  <a:cs typeface="Times New Roman" panose="02020603050405020304" pitchFamily="18" charset="0"/>
                </a:rPr>
                <a:t>www.fmx.co.uk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4D4675F4-9970-C440-A1A2-9577269EDB9E}"/>
                </a:ext>
              </a:extLst>
            </p:cNvPr>
            <p:cNvSpPr>
              <a:spLocks noChangeArrowheads="1"/>
            </p:cNvSpPr>
            <p:nvPr/>
          </p:nvSpPr>
          <p:spPr bwMode="auto">
            <a:xfrm>
              <a:off x="0" y="9848339"/>
              <a:ext cx="6859778" cy="62865"/>
            </a:xfrm>
            <a:prstGeom prst="rect">
              <a:avLst/>
            </a:prstGeom>
            <a:solidFill>
              <a:srgbClr val="6EBA08"/>
            </a:solidFill>
            <a:ln>
              <a:noFill/>
            </a:ln>
          </p:spPr>
          <p:txBody>
            <a:bodyPr rot="0" vert="horz" wrap="square" lIns="91440" tIns="45720" rIns="91440" bIns="45720" anchor="t" anchorCtr="0" upright="1">
              <a:noAutofit/>
            </a:bodyPr>
            <a:lstStyle/>
            <a:p>
              <a:endParaRPr lang="en-GB"/>
            </a:p>
          </p:txBody>
        </p:sp>
      </p:grpSp>
      <p:sp>
        <p:nvSpPr>
          <p:cNvPr id="14" name="TextBox 13">
            <a:extLst>
              <a:ext uri="{FF2B5EF4-FFF2-40B4-BE49-F238E27FC236}">
                <a16:creationId xmlns:a16="http://schemas.microsoft.com/office/drawing/2014/main" id="{4980E2A8-5E82-FF54-F1C5-AFF1AAF1D788}"/>
              </a:ext>
            </a:extLst>
          </p:cNvPr>
          <p:cNvSpPr txBox="1"/>
          <p:nvPr/>
        </p:nvSpPr>
        <p:spPr>
          <a:xfrm>
            <a:off x="-92766" y="927502"/>
            <a:ext cx="6215435" cy="954107"/>
          </a:xfrm>
          <a:prstGeom prst="rect">
            <a:avLst/>
          </a:prstGeom>
          <a:noFill/>
        </p:spPr>
        <p:txBody>
          <a:bodyPr wrap="square" rtlCol="0">
            <a:spAutoFit/>
          </a:bodyPr>
          <a:lstStyle/>
          <a:p>
            <a:pPr marL="450850"/>
            <a:r>
              <a:rPr lang="en-GB" sz="1800" b="1" kern="0" dirty="0">
                <a:solidFill>
                  <a:srgbClr val="244061"/>
                </a:solidFill>
                <a:effectLst/>
                <a:latin typeface="Tahoma" panose="020B0604030504040204" pitchFamily="34" charset="0"/>
                <a:ea typeface="Arial" panose="020B0604020202020204" pitchFamily="34" charset="0"/>
                <a:cs typeface="Times New Roman" panose="02020603050405020304" pitchFamily="18" charset="0"/>
              </a:rPr>
              <a:t>CAMBRIDGE</a:t>
            </a:r>
          </a:p>
          <a:p>
            <a:pPr marL="450850"/>
            <a:r>
              <a:rPr lang="en-GB" b="1" kern="0" dirty="0">
                <a:solidFill>
                  <a:srgbClr val="244061"/>
                </a:solidFill>
                <a:latin typeface="Tahoma" panose="020B0604030504040204" pitchFamily="34" charset="0"/>
                <a:ea typeface="Arial" panose="020B0604020202020204" pitchFamily="34" charset="0"/>
                <a:cs typeface="Times New Roman" panose="02020603050405020304" pitchFamily="18" charset="0"/>
              </a:rPr>
              <a:t>17 Burleigh Street, Cambridge CB1 1DG</a:t>
            </a:r>
          </a:p>
          <a:p>
            <a:pPr marL="450850"/>
            <a:endParaRPr lang="en-GB" sz="800" b="1" kern="0" dirty="0">
              <a:solidFill>
                <a:srgbClr val="244061"/>
              </a:solidFill>
              <a:latin typeface="Tahoma" panose="020B0604030504040204" pitchFamily="34" charset="0"/>
              <a:ea typeface="Arial" panose="020B0604020202020204" pitchFamily="34" charset="0"/>
              <a:cs typeface="Times New Roman" panose="02020603050405020304" pitchFamily="18" charset="0"/>
            </a:endParaRPr>
          </a:p>
          <a:p>
            <a:pPr marL="450850"/>
            <a:r>
              <a:rPr lang="en-GB" sz="1200" b="1" spc="50" dirty="0">
                <a:solidFill>
                  <a:srgbClr val="00B050"/>
                </a:solidFill>
                <a:effectLst/>
                <a:latin typeface="Tahoma" panose="020B0604030504040204" pitchFamily="34" charset="0"/>
                <a:ea typeface="Calibri" panose="020F0502020204030204" pitchFamily="34" charset="0"/>
              </a:rPr>
              <a:t>PRIME RETAIL UNIT- TO LET </a:t>
            </a:r>
            <a:endParaRPr lang="en-GB" sz="1200" b="1" kern="0" dirty="0">
              <a:effectLst/>
              <a:latin typeface="Arial" panose="020B0604020202020204" pitchFamily="34" charset="0"/>
              <a:ea typeface="Arial" panose="020B060402020202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1F2069B2-9533-BA26-F385-BBE188896930}"/>
              </a:ext>
            </a:extLst>
          </p:cNvPr>
          <p:cNvSpPr txBox="1"/>
          <p:nvPr/>
        </p:nvSpPr>
        <p:spPr>
          <a:xfrm>
            <a:off x="383101" y="4467153"/>
            <a:ext cx="2898583" cy="4805162"/>
          </a:xfrm>
          <a:prstGeom prst="rect">
            <a:avLst/>
          </a:prstGeom>
          <a:noFill/>
        </p:spPr>
        <p:txBody>
          <a:bodyPr wrap="square" rtlCol="0">
            <a:spAutoFit/>
          </a:bodyPr>
          <a:lstStyle/>
          <a:p>
            <a:pPr algn="just"/>
            <a:r>
              <a:rPr lang="en-GB" sz="900" b="1"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LOCATION</a:t>
            </a:r>
            <a:endPar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GB" sz="900" dirty="0">
                <a:effectLst/>
                <a:latin typeface="Arial" panose="020B0604020202020204" pitchFamily="34" charset="0"/>
                <a:ea typeface="Calibri" panose="020F0502020204030204" pitchFamily="34" charset="0"/>
                <a:cs typeface="Arial" panose="020B0604020202020204" pitchFamily="34" charset="0"/>
              </a:rPr>
              <a:t>Cambridge is an affluent city and considered one of the most in the UK. The Cambridge catchment contains 910,000 residents and 284,000 shoppers and is </a:t>
            </a:r>
            <a:r>
              <a:rPr lang="en-GB" sz="900" dirty="0">
                <a:latin typeface="Arial" panose="020B0604020202020204" pitchFamily="34" charset="0"/>
                <a:ea typeface="Calibri" panose="020F0502020204030204" pitchFamily="34" charset="0"/>
                <a:cs typeface="Arial" panose="020B0604020202020204" pitchFamily="34" charset="0"/>
              </a:rPr>
              <a:t>affluent</a:t>
            </a:r>
            <a:r>
              <a:rPr lang="en-GB" sz="900" dirty="0">
                <a:effectLst/>
                <a:latin typeface="Arial" panose="020B0604020202020204" pitchFamily="34" charset="0"/>
                <a:ea typeface="Calibri" panose="020F0502020204030204" pitchFamily="34" charset="0"/>
                <a:cs typeface="Arial" panose="020B0604020202020204" pitchFamily="34" charset="0"/>
              </a:rPr>
              <a:t> with 44% being ranked in two of the most affluent ACORN profiles – 39% above UK average. Cambridge has a large student population attracting over 30k students, along 17 million visitors each year.</a:t>
            </a:r>
          </a:p>
          <a:p>
            <a:pPr algn="just">
              <a:lnSpc>
                <a:spcPct val="115000"/>
              </a:lnSpc>
              <a:spcAft>
                <a:spcPts val="1000"/>
              </a:spcAft>
            </a:pPr>
            <a:r>
              <a:rPr lang="en-GB" sz="900" dirty="0">
                <a:effectLst/>
                <a:latin typeface="Arial" panose="020B0604020202020204" pitchFamily="34" charset="0"/>
                <a:ea typeface="Calibri" panose="020F0502020204030204" pitchFamily="34" charset="0"/>
                <a:cs typeface="Arial" panose="020B0604020202020204" pitchFamily="34" charset="0"/>
              </a:rPr>
              <a:t>Burleigh Street is located West of the main entrance to the Grafton Centre, and is a 10 minute walk from the city centre. The Grafton centre is in the process of being repurposed into life sciences. </a:t>
            </a:r>
          </a:p>
          <a:p>
            <a:pPr algn="just">
              <a:lnSpc>
                <a:spcPct val="115000"/>
              </a:lnSpc>
              <a:spcAft>
                <a:spcPts val="1000"/>
              </a:spcAft>
            </a:pPr>
            <a:r>
              <a:rPr lang="en-GB" sz="900" dirty="0">
                <a:effectLst/>
                <a:latin typeface="Arial" panose="020B0604020202020204" pitchFamily="34" charset="0"/>
                <a:ea typeface="Calibri" panose="020F0502020204030204" pitchFamily="34" charset="0"/>
                <a:cs typeface="Arial" panose="020B0604020202020204" pitchFamily="34" charset="0"/>
              </a:rPr>
              <a:t>The property occupies a prominent position on </a:t>
            </a:r>
            <a:r>
              <a:rPr lang="en-GB" sz="900" dirty="0">
                <a:latin typeface="Arial" panose="020B0604020202020204" pitchFamily="34" charset="0"/>
                <a:ea typeface="Calibri" panose="020F0502020204030204" pitchFamily="34" charset="0"/>
                <a:cs typeface="Arial" panose="020B0604020202020204" pitchFamily="34" charset="0"/>
              </a:rPr>
              <a:t>Burleigh</a:t>
            </a:r>
            <a:r>
              <a:rPr lang="en-GB" sz="900" dirty="0">
                <a:effectLst/>
                <a:latin typeface="Arial" panose="020B0604020202020204" pitchFamily="34" charset="0"/>
                <a:ea typeface="Calibri" panose="020F0502020204030204" pitchFamily="34" charset="0"/>
                <a:cs typeface="Arial" panose="020B0604020202020204" pitchFamily="34" charset="0"/>
              </a:rPr>
              <a:t> Street</a:t>
            </a:r>
            <a:r>
              <a:rPr lang="en-GB" sz="900" dirty="0">
                <a:latin typeface="Arial" panose="020B0604020202020204" pitchFamily="34" charset="0"/>
                <a:ea typeface="Calibri" panose="020F0502020204030204" pitchFamily="34" charset="0"/>
                <a:cs typeface="Arial" panose="020B0604020202020204" pitchFamily="34" charset="0"/>
              </a:rPr>
              <a:t> opposite </a:t>
            </a:r>
            <a:r>
              <a:rPr lang="en-GB" sz="900" b="1" dirty="0">
                <a:latin typeface="Arial" panose="020B0604020202020204" pitchFamily="34" charset="0"/>
                <a:ea typeface="Calibri" panose="020F0502020204030204" pitchFamily="34" charset="0"/>
                <a:cs typeface="Arial" panose="020B0604020202020204" pitchFamily="34" charset="0"/>
              </a:rPr>
              <a:t>Primark</a:t>
            </a:r>
            <a:r>
              <a:rPr lang="en-GB" sz="900" dirty="0">
                <a:latin typeface="Arial" panose="020B0604020202020204" pitchFamily="34" charset="0"/>
                <a:ea typeface="Calibri" panose="020F0502020204030204" pitchFamily="34" charset="0"/>
                <a:cs typeface="Arial" panose="020B0604020202020204" pitchFamily="34" charset="0"/>
              </a:rPr>
              <a:t> and</a:t>
            </a:r>
            <a:r>
              <a:rPr lang="en-GB" sz="900" b="1" dirty="0">
                <a:latin typeface="Arial" panose="020B0604020202020204" pitchFamily="34" charset="0"/>
                <a:ea typeface="Calibri" panose="020F0502020204030204" pitchFamily="34" charset="0"/>
                <a:cs typeface="Arial" panose="020B0604020202020204" pitchFamily="34" charset="0"/>
              </a:rPr>
              <a:t> Sharps </a:t>
            </a:r>
            <a:r>
              <a:rPr lang="en-GB" sz="900" dirty="0">
                <a:latin typeface="Arial" panose="020B0604020202020204" pitchFamily="34" charset="0"/>
                <a:ea typeface="Calibri" panose="020F0502020204030204" pitchFamily="34" charset="0"/>
                <a:cs typeface="Arial" panose="020B0604020202020204" pitchFamily="34" charset="0"/>
              </a:rPr>
              <a:t>and adjacent to </a:t>
            </a:r>
            <a:r>
              <a:rPr lang="en-GB" sz="900" b="1" dirty="0">
                <a:latin typeface="Arial" panose="020B0604020202020204" pitchFamily="34" charset="0"/>
                <a:ea typeface="Calibri" panose="020F0502020204030204" pitchFamily="34" charset="0"/>
                <a:cs typeface="Arial" panose="020B0604020202020204" pitchFamily="34" charset="0"/>
              </a:rPr>
              <a:t>Oxfam</a:t>
            </a:r>
            <a:r>
              <a:rPr lang="en-GB" sz="900" b="1" dirty="0">
                <a:effectLst/>
                <a:latin typeface="Arial" panose="020B0604020202020204" pitchFamily="34" charset="0"/>
                <a:ea typeface="Calibri" panose="020F0502020204030204" pitchFamily="34" charset="0"/>
                <a:cs typeface="Arial" panose="020B0604020202020204" pitchFamily="34" charset="0"/>
              </a:rPr>
              <a:t>.</a:t>
            </a:r>
            <a:endParaRPr lang="en-GB" sz="900" b="1" dirty="0">
              <a:solidFill>
                <a:schemeClr val="tx2">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en-GB" sz="900" b="1"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ACCOMMODATION</a:t>
            </a:r>
            <a:endPar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algn="just"/>
            <a:r>
              <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The property provides the following approximate areas;</a:t>
            </a:r>
          </a:p>
          <a:p>
            <a:pPr algn="just"/>
            <a:r>
              <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 </a:t>
            </a:r>
          </a:p>
          <a:p>
            <a:pPr algn="just"/>
            <a:r>
              <a:rPr lang="en-GB" sz="900" dirty="0">
                <a:solidFill>
                  <a:schemeClr val="tx2">
                    <a:lumMod val="50000"/>
                  </a:schemeClr>
                </a:solidFill>
                <a:latin typeface="Arial" panose="020B0604020202020204" pitchFamily="34" charset="0"/>
                <a:ea typeface="Calibri" panose="020F0502020204030204" pitchFamily="34" charset="0"/>
                <a:cs typeface="Arial" panose="020B0604020202020204" pitchFamily="34" charset="0"/>
              </a:rPr>
              <a:t>Ground Floor</a:t>
            </a:r>
            <a:r>
              <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	</a:t>
            </a:r>
            <a:r>
              <a:rPr lang="en-GB" sz="900" dirty="0">
                <a:solidFill>
                  <a:schemeClr val="tx2">
                    <a:lumMod val="50000"/>
                  </a:schemeClr>
                </a:solidFill>
                <a:latin typeface="Arial" panose="020B0604020202020204" pitchFamily="34" charset="0"/>
                <a:ea typeface="Calibri" panose="020F0502020204030204" pitchFamily="34" charset="0"/>
                <a:cs typeface="Arial" panose="020B0604020202020204" pitchFamily="34" charset="0"/>
              </a:rPr>
              <a:t> </a:t>
            </a:r>
            <a:r>
              <a:rPr lang="en-GB" sz="900" b="1" dirty="0">
                <a:solidFill>
                  <a:schemeClr val="tx2">
                    <a:lumMod val="50000"/>
                  </a:schemeClr>
                </a:solidFill>
                <a:latin typeface="Arial" panose="020B0604020202020204" pitchFamily="34" charset="0"/>
                <a:ea typeface="Calibri" panose="020F0502020204030204" pitchFamily="34" charset="0"/>
                <a:cs typeface="Arial" panose="020B0604020202020204" pitchFamily="34" charset="0"/>
              </a:rPr>
              <a:t>1,536</a:t>
            </a:r>
            <a:r>
              <a:rPr lang="en-GB" sz="900" b="1"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 sq ft	142.7 </a:t>
            </a:r>
            <a:r>
              <a:rPr lang="en-GB" sz="900" b="1" dirty="0" err="1">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sq</a:t>
            </a:r>
            <a:r>
              <a:rPr lang="en-GB" sz="900" b="1"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 m</a:t>
            </a:r>
          </a:p>
          <a:p>
            <a:pPr algn="just"/>
            <a:endParaRPr lang="en-GB" sz="900" b="1"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algn="just"/>
            <a:r>
              <a:rPr lang="en-GB" sz="900" b="1"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LEASE TERM</a:t>
            </a:r>
            <a:endPar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algn="just"/>
            <a:r>
              <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A new effectively full repairing and insuring lease for a term to be agreed.  </a:t>
            </a:r>
          </a:p>
          <a:p>
            <a:pPr algn="just"/>
            <a:endPar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algn="just"/>
            <a:r>
              <a:rPr lang="en-GB" sz="900" b="1"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RENTAL  </a:t>
            </a:r>
            <a:endPar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algn="just"/>
            <a:r>
              <a:rPr lang="en-GB" sz="900" dirty="0">
                <a:solidFill>
                  <a:schemeClr val="tx2">
                    <a:lumMod val="50000"/>
                  </a:schemeClr>
                </a:solidFill>
                <a:latin typeface="Arial" panose="020B0604020202020204" pitchFamily="34" charset="0"/>
                <a:ea typeface="Calibri" panose="020F0502020204030204" pitchFamily="34" charset="0"/>
                <a:cs typeface="Arial" panose="020B0604020202020204" pitchFamily="34" charset="0"/>
              </a:rPr>
              <a:t>£45,000 pa</a:t>
            </a:r>
          </a:p>
        </p:txBody>
      </p:sp>
      <p:sp>
        <p:nvSpPr>
          <p:cNvPr id="23" name="TextBox 22">
            <a:extLst>
              <a:ext uri="{FF2B5EF4-FFF2-40B4-BE49-F238E27FC236}">
                <a16:creationId xmlns:a16="http://schemas.microsoft.com/office/drawing/2014/main" id="{8FAFDA10-E370-DD77-99CD-D475C49B019D}"/>
              </a:ext>
            </a:extLst>
          </p:cNvPr>
          <p:cNvSpPr txBox="1"/>
          <p:nvPr/>
        </p:nvSpPr>
        <p:spPr>
          <a:xfrm>
            <a:off x="3480379" y="4473724"/>
            <a:ext cx="2898583" cy="4524315"/>
          </a:xfrm>
          <a:prstGeom prst="rect">
            <a:avLst/>
          </a:prstGeom>
          <a:noFill/>
        </p:spPr>
        <p:txBody>
          <a:bodyPr wrap="square" rtlCol="0">
            <a:spAutoFit/>
          </a:bodyPr>
          <a:lstStyle/>
          <a:p>
            <a:pPr algn="just"/>
            <a:r>
              <a:rPr lang="en-GB" sz="900" b="1"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rPr>
              <a:t>SERVICE CHARGE</a:t>
            </a:r>
            <a:endParaRPr lang="en-GB" sz="900" dirty="0">
              <a:solidFill>
                <a:schemeClr val="tx2">
                  <a:lumMod val="50000"/>
                </a:schemeClr>
              </a:solidFill>
              <a:effectLst/>
              <a:latin typeface="Arial" panose="020B0604020202020204" pitchFamily="34" charset="0"/>
              <a:ea typeface="Calibri" panose="020F0502020204030204" pitchFamily="34" charset="0"/>
              <a:cs typeface="Arial" panose="020B0604020202020204" pitchFamily="34" charset="0"/>
            </a:endParaRPr>
          </a:p>
          <a:p>
            <a:r>
              <a:rPr lang="en-GB" sz="900" dirty="0">
                <a:solidFill>
                  <a:schemeClr val="tx2">
                    <a:lumMod val="50000"/>
                  </a:schemeClr>
                </a:solidFill>
                <a:latin typeface="Arial" panose="020B0604020202020204" pitchFamily="34" charset="0"/>
                <a:ea typeface="Calibri" panose="020F0502020204030204" pitchFamily="34" charset="0"/>
                <a:cs typeface="Arial" panose="020B0604020202020204" pitchFamily="34" charset="0"/>
              </a:rPr>
              <a:t>£230 pa To be confirmed.</a:t>
            </a:r>
            <a:endParaRPr lang="en-GB" sz="900" b="1" dirty="0">
              <a:solidFill>
                <a:schemeClr val="tx2">
                  <a:lumMod val="50000"/>
                </a:schemeClr>
              </a:solidFill>
              <a:latin typeface="Arial" panose="020B0604020202020204" pitchFamily="34" charset="0"/>
              <a:cs typeface="Arial" panose="020B0604020202020204" pitchFamily="34" charset="0"/>
            </a:endParaRPr>
          </a:p>
          <a:p>
            <a:pPr algn="just"/>
            <a:endParaRPr lang="en-GB" sz="900" b="1" dirty="0">
              <a:solidFill>
                <a:schemeClr val="tx2">
                  <a:lumMod val="50000"/>
                </a:schemeClr>
              </a:solidFill>
              <a:latin typeface="Arial" panose="020B0604020202020204" pitchFamily="34" charset="0"/>
              <a:cs typeface="Arial" panose="020B0604020202020204" pitchFamily="34" charset="0"/>
            </a:endParaRPr>
          </a:p>
          <a:p>
            <a:pPr algn="just"/>
            <a:r>
              <a:rPr lang="en-GB" sz="900" b="1" dirty="0">
                <a:solidFill>
                  <a:schemeClr val="tx2">
                    <a:lumMod val="50000"/>
                  </a:schemeClr>
                </a:solidFill>
                <a:latin typeface="Arial" panose="020B0604020202020204" pitchFamily="34" charset="0"/>
                <a:cs typeface="Arial" panose="020B0604020202020204" pitchFamily="34" charset="0"/>
              </a:rPr>
              <a:t>RATING</a:t>
            </a:r>
          </a:p>
          <a:p>
            <a:pPr algn="just"/>
            <a:r>
              <a:rPr lang="en-GB" sz="900" dirty="0">
                <a:solidFill>
                  <a:schemeClr val="tx2">
                    <a:lumMod val="50000"/>
                  </a:schemeClr>
                </a:solidFill>
                <a:latin typeface="Arial" panose="020B0604020202020204" pitchFamily="34" charset="0"/>
                <a:cs typeface="Arial" panose="020B0604020202020204" pitchFamily="34" charset="0"/>
              </a:rPr>
              <a:t>The property is assessed for rates as follows:</a:t>
            </a:r>
          </a:p>
          <a:p>
            <a:pPr algn="just"/>
            <a:endParaRPr lang="en-GB" sz="900" dirty="0">
              <a:solidFill>
                <a:schemeClr val="tx2">
                  <a:lumMod val="50000"/>
                </a:schemeClr>
              </a:solidFill>
              <a:latin typeface="Arial" panose="020B0604020202020204" pitchFamily="34" charset="0"/>
              <a:cs typeface="Arial" panose="020B0604020202020204" pitchFamily="34" charset="0"/>
            </a:endParaRPr>
          </a:p>
          <a:p>
            <a:pPr algn="just"/>
            <a:r>
              <a:rPr lang="en-GB" sz="900" dirty="0">
                <a:solidFill>
                  <a:schemeClr val="tx2">
                    <a:lumMod val="50000"/>
                  </a:schemeClr>
                </a:solidFill>
                <a:latin typeface="Arial" panose="020B0604020202020204" pitchFamily="34" charset="0"/>
                <a:cs typeface="Arial" panose="020B0604020202020204" pitchFamily="34" charset="0"/>
              </a:rPr>
              <a:t>Rateable Value 2023: 		</a:t>
            </a:r>
            <a:r>
              <a:rPr lang="en-GB" sz="900" b="1" dirty="0">
                <a:solidFill>
                  <a:schemeClr val="tx2">
                    <a:lumMod val="50000"/>
                  </a:schemeClr>
                </a:solidFill>
                <a:latin typeface="Arial" panose="020B0604020202020204" pitchFamily="34" charset="0"/>
                <a:cs typeface="Arial" panose="020B0604020202020204" pitchFamily="34" charset="0"/>
              </a:rPr>
              <a:t>£34,000 pa</a:t>
            </a:r>
          </a:p>
          <a:p>
            <a:pPr algn="just"/>
            <a:r>
              <a:rPr lang="en-GB" sz="900" dirty="0">
                <a:solidFill>
                  <a:schemeClr val="tx2">
                    <a:lumMod val="50000"/>
                  </a:schemeClr>
                </a:solidFill>
                <a:latin typeface="Arial" panose="020B0604020202020204" pitchFamily="34" charset="0"/>
                <a:cs typeface="Arial" panose="020B0604020202020204" pitchFamily="34" charset="0"/>
              </a:rPr>
              <a:t>UBR 2025/26:	             		</a:t>
            </a:r>
            <a:r>
              <a:rPr lang="en-GB" sz="900" b="1" dirty="0">
                <a:solidFill>
                  <a:schemeClr val="tx2">
                    <a:lumMod val="50000"/>
                  </a:schemeClr>
                </a:solidFill>
                <a:latin typeface="Arial" panose="020B0604020202020204" pitchFamily="34" charset="0"/>
                <a:cs typeface="Arial" panose="020B0604020202020204" pitchFamily="34" charset="0"/>
              </a:rPr>
              <a:t>49.9p</a:t>
            </a:r>
          </a:p>
          <a:p>
            <a:pPr algn="just"/>
            <a:r>
              <a:rPr lang="en-GB" sz="900" dirty="0">
                <a:solidFill>
                  <a:schemeClr val="tx2">
                    <a:lumMod val="50000"/>
                  </a:schemeClr>
                </a:solidFill>
                <a:latin typeface="Arial" panose="020B0604020202020204" pitchFamily="34" charset="0"/>
                <a:cs typeface="Arial" panose="020B0604020202020204" pitchFamily="34" charset="0"/>
              </a:rPr>
              <a:t>Estimated Rates Payable:		</a:t>
            </a:r>
            <a:r>
              <a:rPr lang="en-GB" sz="900" b="1" dirty="0">
                <a:solidFill>
                  <a:schemeClr val="tx2">
                    <a:lumMod val="50000"/>
                  </a:schemeClr>
                </a:solidFill>
                <a:latin typeface="Arial" panose="020B0604020202020204" pitchFamily="34" charset="0"/>
                <a:cs typeface="Arial" panose="020B0604020202020204" pitchFamily="34" charset="0"/>
              </a:rPr>
              <a:t>£16,960 pa</a:t>
            </a:r>
          </a:p>
          <a:p>
            <a:pPr algn="just"/>
            <a:endParaRPr lang="en-GB" sz="900" dirty="0">
              <a:solidFill>
                <a:schemeClr val="tx2">
                  <a:lumMod val="50000"/>
                </a:schemeClr>
              </a:solidFill>
              <a:latin typeface="Arial" panose="020B0604020202020204" pitchFamily="34" charset="0"/>
              <a:cs typeface="Arial" panose="020B0604020202020204" pitchFamily="34" charset="0"/>
            </a:endParaRPr>
          </a:p>
          <a:p>
            <a:pPr algn="just"/>
            <a:r>
              <a:rPr lang="en-GB" sz="900" dirty="0">
                <a:solidFill>
                  <a:schemeClr val="tx2">
                    <a:lumMod val="50000"/>
                  </a:schemeClr>
                </a:solidFill>
                <a:latin typeface="Arial" panose="020B0604020202020204" pitchFamily="34" charset="0"/>
                <a:cs typeface="Arial" panose="020B0604020202020204" pitchFamily="34" charset="0"/>
              </a:rPr>
              <a:t>This information is for guidance purposes only. Interested parties are advised to make their own enquiries with the VOA.</a:t>
            </a:r>
          </a:p>
          <a:p>
            <a:pPr algn="just"/>
            <a:r>
              <a:rPr lang="en-GB" sz="900" dirty="0">
                <a:solidFill>
                  <a:schemeClr val="tx2">
                    <a:lumMod val="50000"/>
                  </a:schemeClr>
                </a:solidFill>
                <a:latin typeface="Arial" panose="020B0604020202020204" pitchFamily="34" charset="0"/>
                <a:cs typeface="Arial" panose="020B0604020202020204" pitchFamily="34" charset="0"/>
              </a:rPr>
              <a:t>From April 2026, the revised rateable value for this property is £36,750. </a:t>
            </a:r>
          </a:p>
          <a:p>
            <a:pPr algn="just"/>
            <a:endParaRPr lang="en-GB" sz="900" dirty="0">
              <a:solidFill>
                <a:schemeClr val="tx2">
                  <a:lumMod val="50000"/>
                </a:schemeClr>
              </a:solidFill>
              <a:latin typeface="Arial" panose="020B0604020202020204" pitchFamily="34" charset="0"/>
              <a:cs typeface="Arial" panose="020B0604020202020204" pitchFamily="34" charset="0"/>
            </a:endParaRPr>
          </a:p>
          <a:p>
            <a:pPr algn="just"/>
            <a:r>
              <a:rPr lang="en-GB" sz="900" b="1" dirty="0">
                <a:solidFill>
                  <a:schemeClr val="tx2">
                    <a:lumMod val="50000"/>
                  </a:schemeClr>
                </a:solidFill>
                <a:latin typeface="Arial" panose="020B0604020202020204" pitchFamily="34" charset="0"/>
                <a:cs typeface="Arial" panose="020B0604020202020204" pitchFamily="34" charset="0"/>
              </a:rPr>
              <a:t>EPC</a:t>
            </a:r>
          </a:p>
          <a:p>
            <a:pPr algn="just"/>
            <a:r>
              <a:rPr lang="en-GB" sz="900" dirty="0">
                <a:solidFill>
                  <a:schemeClr val="tx2">
                    <a:lumMod val="50000"/>
                  </a:schemeClr>
                </a:solidFill>
                <a:latin typeface="Arial" panose="020B0604020202020204" pitchFamily="34" charset="0"/>
                <a:cs typeface="Arial" panose="020B0604020202020204" pitchFamily="34" charset="0"/>
              </a:rPr>
              <a:t>Available on request.</a:t>
            </a:r>
          </a:p>
          <a:p>
            <a:pPr algn="just"/>
            <a:endParaRPr lang="en-GB" sz="900" dirty="0">
              <a:solidFill>
                <a:schemeClr val="tx2">
                  <a:lumMod val="50000"/>
                </a:schemeClr>
              </a:solidFill>
              <a:latin typeface="Arial" panose="020B0604020202020204" pitchFamily="34" charset="0"/>
              <a:cs typeface="Arial" panose="020B0604020202020204" pitchFamily="34" charset="0"/>
            </a:endParaRPr>
          </a:p>
          <a:p>
            <a:pPr algn="just"/>
            <a:r>
              <a:rPr lang="en-GB" sz="900" b="1" dirty="0">
                <a:solidFill>
                  <a:schemeClr val="tx2">
                    <a:lumMod val="50000"/>
                  </a:schemeClr>
                </a:solidFill>
                <a:latin typeface="Arial" panose="020B0604020202020204" pitchFamily="34" charset="0"/>
                <a:cs typeface="Arial" panose="020B0604020202020204" pitchFamily="34" charset="0"/>
              </a:rPr>
              <a:t>LEGAL COSTS</a:t>
            </a:r>
          </a:p>
          <a:p>
            <a:pPr algn="just"/>
            <a:r>
              <a:rPr lang="en-GB" sz="900" dirty="0">
                <a:solidFill>
                  <a:schemeClr val="tx2">
                    <a:lumMod val="50000"/>
                  </a:schemeClr>
                </a:solidFill>
                <a:latin typeface="Arial" panose="020B0604020202020204" pitchFamily="34" charset="0"/>
                <a:cs typeface="Arial" panose="020B0604020202020204" pitchFamily="34" charset="0"/>
              </a:rPr>
              <a:t>Each party shall be responsible for their own legal costs incurred in this transaction.</a:t>
            </a:r>
          </a:p>
          <a:p>
            <a:pPr algn="just"/>
            <a:endParaRPr lang="en-GB" sz="900" dirty="0">
              <a:solidFill>
                <a:schemeClr val="tx2">
                  <a:lumMod val="50000"/>
                </a:schemeClr>
              </a:solidFill>
              <a:latin typeface="Arial" panose="020B0604020202020204" pitchFamily="34" charset="0"/>
              <a:cs typeface="Arial" panose="020B0604020202020204" pitchFamily="34" charset="0"/>
            </a:endParaRPr>
          </a:p>
          <a:p>
            <a:pPr algn="just"/>
            <a:r>
              <a:rPr lang="en-GB" sz="900" b="1" dirty="0">
                <a:solidFill>
                  <a:schemeClr val="tx2">
                    <a:lumMod val="50000"/>
                  </a:schemeClr>
                </a:solidFill>
                <a:latin typeface="Arial" panose="020B0604020202020204" pitchFamily="34" charset="0"/>
                <a:cs typeface="Arial" panose="020B0604020202020204" pitchFamily="34" charset="0"/>
              </a:rPr>
              <a:t>VIEWING AND FURTHER INFORMATION</a:t>
            </a:r>
          </a:p>
          <a:p>
            <a:pPr algn="just"/>
            <a:r>
              <a:rPr lang="en-GB" sz="900" dirty="0">
                <a:solidFill>
                  <a:schemeClr val="tx2">
                    <a:lumMod val="50000"/>
                  </a:schemeClr>
                </a:solidFill>
                <a:latin typeface="Arial" panose="020B0604020202020204" pitchFamily="34" charset="0"/>
                <a:cs typeface="Arial" panose="020B0604020202020204" pitchFamily="34" charset="0"/>
              </a:rPr>
              <a:t>All viewings should be made strictly via appointment.</a:t>
            </a:r>
          </a:p>
          <a:p>
            <a:pPr algn="just"/>
            <a:endParaRPr lang="en-GB" sz="900" dirty="0">
              <a:solidFill>
                <a:schemeClr val="tx2">
                  <a:lumMod val="50000"/>
                </a:schemeClr>
              </a:solidFill>
              <a:latin typeface="Arial" panose="020B0604020202020204" pitchFamily="34" charset="0"/>
              <a:cs typeface="Arial" panose="020B0604020202020204" pitchFamily="34" charset="0"/>
            </a:endParaRPr>
          </a:p>
          <a:p>
            <a:r>
              <a:rPr lang="en-GB" sz="900" b="1" dirty="0">
                <a:solidFill>
                  <a:srgbClr val="0F243E"/>
                </a:solidFill>
                <a:effectLst/>
                <a:latin typeface="Arial" panose="020B0604020202020204" pitchFamily="34" charset="0"/>
                <a:ea typeface="Calibri" panose="020F0502020204030204" pitchFamily="34" charset="0"/>
                <a:cs typeface="Arial" panose="020B0604020202020204" pitchFamily="34" charset="0"/>
              </a:rPr>
              <a:t>Filippa Mudd</a:t>
            </a:r>
            <a:br>
              <a:rPr lang="en-GB" sz="900" b="1" dirty="0">
                <a:solidFill>
                  <a:srgbClr val="0F243E"/>
                </a:solidFill>
                <a:effectLst/>
                <a:latin typeface="Arial" panose="020B0604020202020204" pitchFamily="34" charset="0"/>
                <a:ea typeface="Calibri" panose="020F0502020204030204" pitchFamily="34" charset="0"/>
                <a:cs typeface="Arial" panose="020B0604020202020204" pitchFamily="34" charset="0"/>
              </a:rPr>
            </a:br>
            <a:r>
              <a:rPr lang="en-GB" sz="900" dirty="0">
                <a:solidFill>
                  <a:srgbClr val="0F243E"/>
                </a:solidFill>
                <a:effectLst/>
                <a:latin typeface="Arial" panose="020B0604020202020204" pitchFamily="34" charset="0"/>
                <a:ea typeface="Calibri" panose="020F0502020204030204" pitchFamily="34" charset="0"/>
                <a:cs typeface="Arial" panose="020B0604020202020204" pitchFamily="34" charset="0"/>
              </a:rPr>
              <a:t>07917 034807</a:t>
            </a:r>
            <a:br>
              <a:rPr lang="en-GB" sz="900" dirty="0">
                <a:solidFill>
                  <a:srgbClr val="0F243E"/>
                </a:solidFill>
                <a:effectLst/>
                <a:latin typeface="Arial" panose="020B0604020202020204" pitchFamily="34" charset="0"/>
                <a:ea typeface="Calibri" panose="020F0502020204030204" pitchFamily="34" charset="0"/>
                <a:cs typeface="Arial" panose="020B0604020202020204" pitchFamily="34" charset="0"/>
              </a:rPr>
            </a:br>
            <a:r>
              <a:rPr lang="en-GB" sz="900" dirty="0">
                <a:solidFill>
                  <a:srgbClr val="0F243E"/>
                </a:solidFill>
                <a:effectLst/>
                <a:latin typeface="Arial" panose="020B0604020202020204" pitchFamily="34" charset="0"/>
                <a:ea typeface="Calibri" panose="020F0502020204030204" pitchFamily="34" charset="0"/>
                <a:cs typeface="Arial" panose="020B0604020202020204" pitchFamily="34" charset="0"/>
                <a:hlinkClick r:id="rId3"/>
              </a:rPr>
              <a:t>filippamudd@fmx.co.uk</a:t>
            </a:r>
            <a:r>
              <a:rPr lang="en-GB" sz="900" dirty="0">
                <a:solidFill>
                  <a:srgbClr val="0F243E"/>
                </a:solidFill>
                <a:effectLst/>
                <a:latin typeface="Arial" panose="020B0604020202020204" pitchFamily="34" charset="0"/>
                <a:ea typeface="Calibri" panose="020F0502020204030204" pitchFamily="34" charset="0"/>
                <a:cs typeface="Arial" panose="020B0604020202020204" pitchFamily="34" charset="0"/>
              </a:rPr>
              <a:t> </a:t>
            </a:r>
            <a:endParaRPr lang="en-GB" sz="1100" dirty="0">
              <a:effectLst/>
              <a:latin typeface="Arial" panose="020B0604020202020204" pitchFamily="34" charset="0"/>
              <a:ea typeface="Calibri" panose="020F0502020204030204" pitchFamily="34" charset="0"/>
              <a:cs typeface="Arial" panose="020B0604020202020204" pitchFamily="34" charset="0"/>
            </a:endParaRPr>
          </a:p>
          <a:p>
            <a:pPr algn="just"/>
            <a:endParaRPr lang="en-GB" sz="900" dirty="0">
              <a:solidFill>
                <a:schemeClr val="tx2">
                  <a:lumMod val="50000"/>
                </a:schemeClr>
              </a:solidFill>
              <a:latin typeface="Arial" panose="020B0604020202020204" pitchFamily="34" charset="0"/>
              <a:cs typeface="Arial" panose="020B0604020202020204" pitchFamily="34" charset="0"/>
            </a:endParaRPr>
          </a:p>
          <a:p>
            <a:pPr algn="just"/>
            <a:r>
              <a:rPr lang="en-GB" sz="900" dirty="0">
                <a:solidFill>
                  <a:schemeClr val="tx2">
                    <a:lumMod val="50000"/>
                  </a:schemeClr>
                </a:solidFill>
                <a:latin typeface="Arial" panose="020B0604020202020204" pitchFamily="34" charset="0"/>
                <a:cs typeface="Arial" panose="020B0604020202020204" pitchFamily="34" charset="0"/>
              </a:rPr>
              <a:t>Or via our joint agent, </a:t>
            </a:r>
            <a:r>
              <a:rPr lang="en-GB" sz="900" dirty="0" err="1">
                <a:solidFill>
                  <a:schemeClr val="tx2">
                    <a:lumMod val="50000"/>
                  </a:schemeClr>
                </a:solidFill>
                <a:latin typeface="Arial" panose="020B0604020202020204" pitchFamily="34" charset="0"/>
                <a:cs typeface="Arial" panose="020B0604020202020204" pitchFamily="34" charset="0"/>
              </a:rPr>
              <a:t>Bidwells</a:t>
            </a:r>
            <a:r>
              <a:rPr lang="en-GB" sz="900" dirty="0">
                <a:solidFill>
                  <a:schemeClr val="tx2">
                    <a:lumMod val="50000"/>
                  </a:schemeClr>
                </a:solidFill>
                <a:latin typeface="Arial" panose="020B0604020202020204" pitchFamily="34" charset="0"/>
                <a:cs typeface="Arial" panose="020B0604020202020204" pitchFamily="34" charset="0"/>
              </a:rPr>
              <a:t>.</a:t>
            </a:r>
          </a:p>
          <a:p>
            <a:pPr algn="just"/>
            <a:endParaRPr lang="en-GB" sz="900"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5ADEC2C5-6E18-26A7-CE47-AEEA5931834B}"/>
              </a:ext>
            </a:extLst>
          </p:cNvPr>
          <p:cNvSpPr txBox="1"/>
          <p:nvPr/>
        </p:nvSpPr>
        <p:spPr>
          <a:xfrm>
            <a:off x="5706553" y="8797984"/>
            <a:ext cx="1104900" cy="200055"/>
          </a:xfrm>
          <a:prstGeom prst="rect">
            <a:avLst/>
          </a:prstGeom>
          <a:noFill/>
        </p:spPr>
        <p:txBody>
          <a:bodyPr wrap="square" rtlCol="0">
            <a:spAutoFit/>
          </a:bodyPr>
          <a:lstStyle/>
          <a:p>
            <a:pPr algn="r"/>
            <a:r>
              <a:rPr lang="en-GB" sz="700" b="1" dirty="0">
                <a:solidFill>
                  <a:schemeClr val="tx2">
                    <a:lumMod val="50000"/>
                  </a:schemeClr>
                </a:solidFill>
              </a:rPr>
              <a:t>Date:</a:t>
            </a:r>
            <a:r>
              <a:rPr lang="en-GB" sz="700" dirty="0">
                <a:solidFill>
                  <a:schemeClr val="tx2">
                    <a:lumMod val="50000"/>
                  </a:schemeClr>
                </a:solidFill>
              </a:rPr>
              <a:t>  January 2026</a:t>
            </a:r>
          </a:p>
        </p:txBody>
      </p:sp>
      <p:pic>
        <p:nvPicPr>
          <p:cNvPr id="11" name="Picture 10">
            <a:extLst>
              <a:ext uri="{FF2B5EF4-FFF2-40B4-BE49-F238E27FC236}">
                <a16:creationId xmlns:a16="http://schemas.microsoft.com/office/drawing/2014/main" id="{002479A9-50A3-10DF-BD11-A299DBB30EB4}"/>
              </a:ext>
            </a:extLst>
          </p:cNvPr>
          <p:cNvPicPr>
            <a:picLocks noChangeAspect="1"/>
          </p:cNvPicPr>
          <p:nvPr/>
        </p:nvPicPr>
        <p:blipFill>
          <a:blip r:embed="rId4"/>
          <a:srcRect t="17238" b="23569"/>
          <a:stretch>
            <a:fillRect/>
          </a:stretch>
        </p:blipFill>
        <p:spPr>
          <a:xfrm>
            <a:off x="440837" y="1855017"/>
            <a:ext cx="5883905" cy="2612136"/>
          </a:xfrm>
          <a:prstGeom prst="rect">
            <a:avLst/>
          </a:prstGeom>
        </p:spPr>
      </p:pic>
    </p:spTree>
    <p:extLst>
      <p:ext uri="{BB962C8B-B14F-4D97-AF65-F5344CB8AC3E}">
        <p14:creationId xmlns:p14="http://schemas.microsoft.com/office/powerpoint/2010/main" val="344538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75E536-FFF8-CD29-02B8-F35C7132245E}"/>
              </a:ext>
            </a:extLst>
          </p:cNvPr>
          <p:cNvPicPr>
            <a:picLocks noChangeAspect="1"/>
          </p:cNvPicPr>
          <p:nvPr/>
        </p:nvPicPr>
        <p:blipFill>
          <a:blip r:embed="rId2"/>
          <a:stretch>
            <a:fillRect/>
          </a:stretch>
        </p:blipFill>
        <p:spPr>
          <a:xfrm rot="16200000">
            <a:off x="-259649" y="2214681"/>
            <a:ext cx="7377298" cy="5476639"/>
          </a:xfrm>
          <a:prstGeom prst="rect">
            <a:avLst/>
          </a:prstGeom>
        </p:spPr>
      </p:pic>
      <p:pic>
        <p:nvPicPr>
          <p:cNvPr id="6" name="Picture 5">
            <a:extLst>
              <a:ext uri="{FF2B5EF4-FFF2-40B4-BE49-F238E27FC236}">
                <a16:creationId xmlns:a16="http://schemas.microsoft.com/office/drawing/2014/main" id="{5A359DD8-DE09-83B0-DDBE-3A962FBC5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7500730" cy="932536"/>
          </a:xfrm>
          <a:prstGeom prst="rect">
            <a:avLst/>
          </a:prstGeom>
        </p:spPr>
      </p:pic>
      <p:sp>
        <p:nvSpPr>
          <p:cNvPr id="7" name="Rectangle 6">
            <a:extLst>
              <a:ext uri="{FF2B5EF4-FFF2-40B4-BE49-F238E27FC236}">
                <a16:creationId xmlns:a16="http://schemas.microsoft.com/office/drawing/2014/main" id="{D329B970-8075-E4F4-B33F-002092D57032}"/>
              </a:ext>
            </a:extLst>
          </p:cNvPr>
          <p:cNvSpPr>
            <a:spLocks noChangeArrowheads="1"/>
          </p:cNvSpPr>
          <p:nvPr/>
        </p:nvSpPr>
        <p:spPr bwMode="auto">
          <a:xfrm>
            <a:off x="0" y="9099039"/>
            <a:ext cx="6858000" cy="812165"/>
          </a:xfrm>
          <a:prstGeom prst="rect">
            <a:avLst/>
          </a:prstGeom>
          <a:solidFill>
            <a:srgbClr val="E7EAEE"/>
          </a:solidFill>
          <a:ln>
            <a:noFill/>
          </a:ln>
        </p:spPr>
        <p:txBody>
          <a:bodyPr rot="0" vert="horz" wrap="square" lIns="91440" tIns="45720" rIns="91440" bIns="45720" anchor="t" anchorCtr="0" upright="1">
            <a:noAutofit/>
          </a:bodyPr>
          <a:lstStyle/>
          <a:p>
            <a:endParaRPr lang="en-GB"/>
          </a:p>
        </p:txBody>
      </p:sp>
      <p:sp>
        <p:nvSpPr>
          <p:cNvPr id="8" name="Text Box 5">
            <a:extLst>
              <a:ext uri="{FF2B5EF4-FFF2-40B4-BE49-F238E27FC236}">
                <a16:creationId xmlns:a16="http://schemas.microsoft.com/office/drawing/2014/main" id="{10C32DCB-3344-FD4C-91D7-D825C0A55A30}"/>
              </a:ext>
            </a:extLst>
          </p:cNvPr>
          <p:cNvSpPr txBox="1">
            <a:spLocks noChangeArrowheads="1"/>
          </p:cNvSpPr>
          <p:nvPr/>
        </p:nvSpPr>
        <p:spPr bwMode="auto">
          <a:xfrm>
            <a:off x="53548" y="9244454"/>
            <a:ext cx="3836035" cy="457200"/>
          </a:xfrm>
          <a:prstGeom prst="rect">
            <a:avLst/>
          </a:prstGeom>
          <a:noFill/>
          <a:ln>
            <a:noFill/>
          </a:ln>
        </p:spPr>
        <p:txBody>
          <a:bodyPr rot="0" vert="horz" wrap="square" lIns="91440" tIns="45720" rIns="91440" bIns="45720" anchor="t" anchorCtr="0" upright="1">
            <a:noAutofit/>
          </a:bodyPr>
          <a:lstStyle/>
          <a:p>
            <a:pPr algn="just">
              <a:lnSpc>
                <a:spcPct val="115000"/>
              </a:lnSpc>
              <a:spcAft>
                <a:spcPts val="1000"/>
              </a:spcAft>
            </a:pPr>
            <a:r>
              <a:rPr lang="en-GB" sz="400" dirty="0">
                <a:solidFill>
                  <a:srgbClr val="002540"/>
                </a:solidFill>
                <a:effectLst/>
                <a:latin typeface="Helvetica" panose="020B0604020202020204" pitchFamily="34" charset="0"/>
                <a:ea typeface="Calibri" panose="020F0502020204030204" pitchFamily="34" charset="0"/>
                <a:cs typeface="Arial" panose="020B0604020202020204" pitchFamily="34" charset="0"/>
              </a:rPr>
              <a:t>FMX for themselves and for the vendors or lessors of this property whose agents they are give notices that: (</a:t>
            </a:r>
            <a:r>
              <a:rPr lang="en-GB" sz="400" dirty="0" err="1">
                <a:solidFill>
                  <a:srgbClr val="002540"/>
                </a:solidFill>
                <a:effectLst/>
                <a:latin typeface="Helvetica" panose="020B0604020202020204" pitchFamily="34" charset="0"/>
                <a:ea typeface="Calibri" panose="020F0502020204030204" pitchFamily="34" charset="0"/>
                <a:cs typeface="Arial" panose="020B0604020202020204" pitchFamily="34" charset="0"/>
              </a:rPr>
              <a:t>i</a:t>
            </a:r>
            <a:r>
              <a:rPr lang="en-GB" sz="400" dirty="0">
                <a:solidFill>
                  <a:srgbClr val="002540"/>
                </a:solidFill>
                <a:effectLst/>
                <a:latin typeface="Helvetica" panose="020B0604020202020204" pitchFamily="34" charset="0"/>
                <a:ea typeface="Calibri" panose="020F0502020204030204" pitchFamily="34" charset="0"/>
                <a:cs typeface="Arial" panose="020B0604020202020204" pitchFamily="34" charset="0"/>
              </a:rPr>
              <a:t>) The particulars are set out as a general outline only for the guidance of intending purchasers or lessees, and do not constitute, nor constitute part of, an offer or contract; (ii) All descriptions, dimensions, references to condition and necessary permission for the use and occupation, and other details are given in good faith and are believed to be correct, but intending purchasers or tenants should not rely on them as statements or representations of fact, but must satisfy themselves by inspection or otherwise as to the correctness of each of them; (iii) No person in the employment of MMX Retail has any authority to make or give any representation or warranty whatsoever in relation to this property.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1447800" algn="just">
              <a:lnSpc>
                <a:spcPct val="115000"/>
              </a:lnSpc>
              <a:spcAft>
                <a:spcPts val="1000"/>
              </a:spcAft>
            </a:pPr>
            <a:r>
              <a:rPr lang="en-GB" sz="400" dirty="0">
                <a:solidFill>
                  <a:srgbClr val="00254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1447800">
              <a:lnSpc>
                <a:spcPct val="115000"/>
              </a:lnSpc>
              <a:spcAft>
                <a:spcPts val="1000"/>
              </a:spcAft>
            </a:pPr>
            <a:r>
              <a:rPr lang="en-GB" sz="1100" dirty="0">
                <a:solidFill>
                  <a:srgbClr val="00254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F1408923-BC89-2538-999C-151A8F7022D5}"/>
              </a:ext>
            </a:extLst>
          </p:cNvPr>
          <p:cNvSpPr>
            <a:spLocks noChangeArrowheads="1"/>
          </p:cNvSpPr>
          <p:nvPr/>
        </p:nvSpPr>
        <p:spPr bwMode="auto">
          <a:xfrm>
            <a:off x="0" y="9848339"/>
            <a:ext cx="6859778" cy="62865"/>
          </a:xfrm>
          <a:prstGeom prst="rect">
            <a:avLst/>
          </a:prstGeom>
          <a:solidFill>
            <a:srgbClr val="6EBA08"/>
          </a:solidFill>
          <a:ln>
            <a:noFill/>
          </a:ln>
        </p:spPr>
        <p:txBody>
          <a:bodyPr rot="0" vert="horz" wrap="square" lIns="91440" tIns="45720" rIns="91440" bIns="45720" anchor="t" anchorCtr="0" upright="1">
            <a:noAutofit/>
          </a:bodyPr>
          <a:lstStyle/>
          <a:p>
            <a:endParaRPr lang="en-GB"/>
          </a:p>
        </p:txBody>
      </p:sp>
      <p:sp>
        <p:nvSpPr>
          <p:cNvPr id="10" name="Text Box 4">
            <a:extLst>
              <a:ext uri="{FF2B5EF4-FFF2-40B4-BE49-F238E27FC236}">
                <a16:creationId xmlns:a16="http://schemas.microsoft.com/office/drawing/2014/main" id="{3F806BF8-2214-B804-FE93-3545B389A92A}"/>
              </a:ext>
            </a:extLst>
          </p:cNvPr>
          <p:cNvSpPr txBox="1">
            <a:spLocks noChangeArrowheads="1"/>
          </p:cNvSpPr>
          <p:nvPr/>
        </p:nvSpPr>
        <p:spPr bwMode="auto">
          <a:xfrm>
            <a:off x="4215973" y="9277474"/>
            <a:ext cx="257111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r">
              <a:lnSpc>
                <a:spcPct val="115000"/>
              </a:lnSpc>
              <a:spcAft>
                <a:spcPts val="1000"/>
              </a:spcAft>
            </a:pPr>
            <a:r>
              <a:rPr lang="en-GB" sz="750" dirty="0">
                <a:solidFill>
                  <a:srgbClr val="002540"/>
                </a:solidFill>
                <a:effectLst/>
                <a:latin typeface="Arial" panose="020B0604020202020204" pitchFamily="34" charset="0"/>
                <a:ea typeface="Calibri" panose="020F0502020204030204" pitchFamily="34" charset="0"/>
                <a:cs typeface="Times New Roman" panose="02020603050405020304" pitchFamily="18" charset="0"/>
              </a:rPr>
              <a:t>4</a:t>
            </a:r>
            <a:r>
              <a:rPr lang="en-GB" sz="750" baseline="30000" dirty="0">
                <a:solidFill>
                  <a:srgbClr val="002540"/>
                </a:solidFill>
                <a:effectLst/>
                <a:latin typeface="Arial" panose="020B0604020202020204" pitchFamily="34" charset="0"/>
                <a:ea typeface="Calibri" panose="020F0502020204030204" pitchFamily="34" charset="0"/>
                <a:cs typeface="Times New Roman" panose="02020603050405020304" pitchFamily="18" charset="0"/>
              </a:rPr>
              <a:t>th</a:t>
            </a:r>
            <a:r>
              <a:rPr lang="en-GB" sz="750" dirty="0">
                <a:solidFill>
                  <a:srgbClr val="002540"/>
                </a:solidFill>
                <a:effectLst/>
                <a:latin typeface="Arial" panose="020B0604020202020204" pitchFamily="34" charset="0"/>
                <a:ea typeface="Calibri" panose="020F0502020204030204" pitchFamily="34" charset="0"/>
                <a:cs typeface="Times New Roman" panose="02020603050405020304" pitchFamily="18" charset="0"/>
              </a:rPr>
              <a:t> Floor, 41-43 Maddox Street, London, W1S 2PD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 Box 2">
            <a:extLst>
              <a:ext uri="{FF2B5EF4-FFF2-40B4-BE49-F238E27FC236}">
                <a16:creationId xmlns:a16="http://schemas.microsoft.com/office/drawing/2014/main" id="{05E00ACF-D82A-FE3D-7F90-3771E4DAA9F4}"/>
              </a:ext>
            </a:extLst>
          </p:cNvPr>
          <p:cNvSpPr txBox="1">
            <a:spLocks noChangeArrowheads="1"/>
          </p:cNvSpPr>
          <p:nvPr/>
        </p:nvSpPr>
        <p:spPr bwMode="auto">
          <a:xfrm>
            <a:off x="5315793" y="9422889"/>
            <a:ext cx="1470660" cy="237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lgn="r">
              <a:lnSpc>
                <a:spcPct val="115000"/>
              </a:lnSpc>
              <a:spcAft>
                <a:spcPts val="1000"/>
              </a:spcAft>
            </a:pPr>
            <a:r>
              <a:rPr lang="en-GB" sz="1000" b="1" dirty="0">
                <a:solidFill>
                  <a:srgbClr val="002540"/>
                </a:solidFill>
                <a:effectLst/>
                <a:latin typeface="Arial" panose="020B0604020202020204" pitchFamily="34" charset="0"/>
                <a:ea typeface="Calibri" panose="020F0502020204030204" pitchFamily="34" charset="0"/>
                <a:cs typeface="Times New Roman" panose="02020603050405020304" pitchFamily="18" charset="0"/>
              </a:rPr>
              <a:t>www.fmx.co.uk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02562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3c91fb-3077-48f0-b98d-b0ef8dd40593">
      <Terms xmlns="http://schemas.microsoft.com/office/infopath/2007/PartnerControls"/>
    </lcf76f155ced4ddcb4097134ff3c332f>
    <TaxCatchAll xmlns="afdca819-4f1f-44eb-9dd8-146cd561c68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262810004F1B4BB2DC290EC35372B0" ma:contentTypeVersion="18" ma:contentTypeDescription="Create a new document." ma:contentTypeScope="" ma:versionID="7678bdbfa05724912d599df77f5b912e">
  <xsd:schema xmlns:xsd="http://www.w3.org/2001/XMLSchema" xmlns:xs="http://www.w3.org/2001/XMLSchema" xmlns:p="http://schemas.microsoft.com/office/2006/metadata/properties" xmlns:ns2="823c91fb-3077-48f0-b98d-b0ef8dd40593" xmlns:ns3="afdca819-4f1f-44eb-9dd8-146cd561c687" targetNamespace="http://schemas.microsoft.com/office/2006/metadata/properties" ma:root="true" ma:fieldsID="29e4171d362a1f1137fe69c9d5ca0cd3" ns2:_="" ns3:_="">
    <xsd:import namespace="823c91fb-3077-48f0-b98d-b0ef8dd40593"/>
    <xsd:import namespace="afdca819-4f1f-44eb-9dd8-146cd561c6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3c91fb-3077-48f0-b98d-b0ef8dd405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55ef729-f9a8-481a-9329-5daae2c9eb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fdca819-4f1f-44eb-9dd8-146cd561c68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c05bc0d-a970-4cc9-906b-e70bf5736af0}" ma:internalName="TaxCatchAll" ma:showField="CatchAllData" ma:web="afdca819-4f1f-44eb-9dd8-146cd561c6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54D80A-6048-4656-9419-357DA0904CC6}">
  <ds:schemaRefs>
    <ds:schemaRef ds:uri="http://purl.org/dc/dcmitype/"/>
    <ds:schemaRef ds:uri="http://schemas.openxmlformats.org/package/2006/metadata/core-properties"/>
    <ds:schemaRef ds:uri="823c91fb-3077-48f0-b98d-b0ef8dd40593"/>
    <ds:schemaRef ds:uri="http://schemas.microsoft.com/office/2006/documentManagement/types"/>
    <ds:schemaRef ds:uri="http://purl.org/dc/elements/1.1/"/>
    <ds:schemaRef ds:uri="http://schemas.microsoft.com/office/2006/metadata/properties"/>
    <ds:schemaRef ds:uri="http://schemas.microsoft.com/office/infopath/2007/PartnerControls"/>
    <ds:schemaRef ds:uri="afdca819-4f1f-44eb-9dd8-146cd561c687"/>
    <ds:schemaRef ds:uri="http://www.w3.org/XML/1998/namespace"/>
    <ds:schemaRef ds:uri="http://purl.org/dc/terms/"/>
  </ds:schemaRefs>
</ds:datastoreItem>
</file>

<file path=customXml/itemProps2.xml><?xml version="1.0" encoding="utf-8"?>
<ds:datastoreItem xmlns:ds="http://schemas.openxmlformats.org/officeDocument/2006/customXml" ds:itemID="{2415EA85-5DE2-44C3-BB12-0BC0BAAEC0B4}">
  <ds:schemaRefs>
    <ds:schemaRef ds:uri="http://schemas.microsoft.com/sharepoint/v3/contenttype/forms"/>
  </ds:schemaRefs>
</ds:datastoreItem>
</file>

<file path=customXml/itemProps3.xml><?xml version="1.0" encoding="utf-8"?>
<ds:datastoreItem xmlns:ds="http://schemas.openxmlformats.org/officeDocument/2006/customXml" ds:itemID="{EAE0238A-5E28-4C57-BFB1-1E7711C475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3c91fb-3077-48f0-b98d-b0ef8dd40593"/>
    <ds:schemaRef ds:uri="afdca819-4f1f-44eb-9dd8-146cd561c6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141</TotalTime>
  <Words>670</Words>
  <Application>Microsoft Office PowerPoint</Application>
  <PresentationFormat>A4 Paper (210x297 mm)</PresentationFormat>
  <Paragraphs>54</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Helvetica</vt:lpstr>
      <vt:lpstr>Tahoma</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Merrick</dc:creator>
  <cp:lastModifiedBy>India Bebb</cp:lastModifiedBy>
  <cp:revision>6</cp:revision>
  <cp:lastPrinted>2026-01-26T16:10:25Z</cp:lastPrinted>
  <dcterms:created xsi:type="dcterms:W3CDTF">2023-02-16T15:28:21Z</dcterms:created>
  <dcterms:modified xsi:type="dcterms:W3CDTF">2026-01-26T16:16:54Z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0x01010062262810004F1B4BB2DC290EC35372B0</vt:lpwstr>
  </property>
  <property fmtid="{D5CDD505-2E9C-101B-9397-08002B2CF9AE}" pid="3" name="MediaServiceImageTags">
    <vt:lpwstr/>
  </property>
</Properties>
</file>